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</p:sldIdLst>
  <p:sldSz cx="9906000" cy="6858000" type="A4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1674" y="-4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26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14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9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2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67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88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950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6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356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30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DEE4C-BE24-44E4-91BB-610BA2450A2C}" type="datetimeFigureOut">
              <a:rPr lang="en-US" smtClean="0"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4CC2D-371A-423B-BF39-E92B7E307F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07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png" /><Relationship Id="rId18" Type="http://schemas.openxmlformats.org/officeDocument/2006/relationships/image" Target="../media/image17.png" /><Relationship Id="rId26" Type="http://schemas.openxmlformats.org/officeDocument/2006/relationships/image" Target="../media/image25.png" /><Relationship Id="rId3" Type="http://schemas.openxmlformats.org/officeDocument/2006/relationships/image" Target="../media/image2.png" /><Relationship Id="rId21" Type="http://schemas.openxmlformats.org/officeDocument/2006/relationships/image" Target="../media/image20.png" /><Relationship Id="rId7" Type="http://schemas.openxmlformats.org/officeDocument/2006/relationships/image" Target="../media/image6.png" /><Relationship Id="rId12" Type="http://schemas.openxmlformats.org/officeDocument/2006/relationships/image" Target="../media/image11.jpeg" /><Relationship Id="rId17" Type="http://schemas.openxmlformats.org/officeDocument/2006/relationships/image" Target="../media/image16.png" /><Relationship Id="rId25" Type="http://schemas.openxmlformats.org/officeDocument/2006/relationships/image" Target="../media/image24.png" /><Relationship Id="rId2" Type="http://schemas.openxmlformats.org/officeDocument/2006/relationships/image" Target="../media/image1.png" /><Relationship Id="rId16" Type="http://schemas.openxmlformats.org/officeDocument/2006/relationships/image" Target="../media/image15.jpeg" /><Relationship Id="rId20" Type="http://schemas.openxmlformats.org/officeDocument/2006/relationships/image" Target="../media/image19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11" Type="http://schemas.openxmlformats.org/officeDocument/2006/relationships/image" Target="../media/image10.png" /><Relationship Id="rId24" Type="http://schemas.openxmlformats.org/officeDocument/2006/relationships/image" Target="../media/image23.png" /><Relationship Id="rId5" Type="http://schemas.openxmlformats.org/officeDocument/2006/relationships/image" Target="../media/image4.png" /><Relationship Id="rId15" Type="http://schemas.openxmlformats.org/officeDocument/2006/relationships/image" Target="../media/image14.jpg" /><Relationship Id="rId23" Type="http://schemas.openxmlformats.org/officeDocument/2006/relationships/image" Target="../media/image22.png" /><Relationship Id="rId10" Type="http://schemas.openxmlformats.org/officeDocument/2006/relationships/image" Target="../media/image9.png" /><Relationship Id="rId19" Type="http://schemas.openxmlformats.org/officeDocument/2006/relationships/image" Target="../media/image18.png" /><Relationship Id="rId4" Type="http://schemas.openxmlformats.org/officeDocument/2006/relationships/image" Target="../media/image3.png" /><Relationship Id="rId9" Type="http://schemas.openxmlformats.org/officeDocument/2006/relationships/image" Target="../media/image8.png" /><Relationship Id="rId14" Type="http://schemas.openxmlformats.org/officeDocument/2006/relationships/image" Target="../media/image13.jpeg" /><Relationship Id="rId22" Type="http://schemas.openxmlformats.org/officeDocument/2006/relationships/image" Target="../media/image21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 /><Relationship Id="rId3" Type="http://schemas.openxmlformats.org/officeDocument/2006/relationships/image" Target="../media/image10.png" /><Relationship Id="rId7" Type="http://schemas.openxmlformats.org/officeDocument/2006/relationships/image" Target="../media/image27.jpeg" /><Relationship Id="rId12" Type="http://schemas.openxmlformats.org/officeDocument/2006/relationships/image" Target="../media/image30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6.jpg" /><Relationship Id="rId11" Type="http://schemas.openxmlformats.org/officeDocument/2006/relationships/image" Target="../media/image29.jpg" /><Relationship Id="rId5" Type="http://schemas.openxmlformats.org/officeDocument/2006/relationships/image" Target="../media/image22.png" /><Relationship Id="rId10" Type="http://schemas.openxmlformats.org/officeDocument/2006/relationships/image" Target="../media/image25.png" /><Relationship Id="rId4" Type="http://schemas.openxmlformats.org/officeDocument/2006/relationships/image" Target="../media/image18.png" /><Relationship Id="rId9" Type="http://schemas.openxmlformats.org/officeDocument/2006/relationships/image" Target="../media/image2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1" t="50978" r="11216" b="35674"/>
          <a:stretch/>
        </p:blipFill>
        <p:spPr>
          <a:xfrm>
            <a:off x="0" y="-16087"/>
            <a:ext cx="9967001" cy="688252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1" t="-2345" r="8337" b="52595"/>
          <a:stretch/>
        </p:blipFill>
        <p:spPr>
          <a:xfrm rot="5400000" flipV="1">
            <a:off x="4885191" y="1830083"/>
            <a:ext cx="6894579" cy="319783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6"/>
          <a:stretch/>
        </p:blipFill>
        <p:spPr>
          <a:xfrm>
            <a:off x="6678824" y="-18289"/>
            <a:ext cx="1297921" cy="101378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71"/>
          <a:stretch/>
        </p:blipFill>
        <p:spPr>
          <a:xfrm>
            <a:off x="8856051" y="2423021"/>
            <a:ext cx="1129197" cy="1502733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78" y="-55164"/>
            <a:ext cx="989373" cy="10487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235" y="-53040"/>
            <a:ext cx="1217229" cy="140491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94"/>
          <a:stretch/>
        </p:blipFill>
        <p:spPr>
          <a:xfrm>
            <a:off x="9297385" y="3897178"/>
            <a:ext cx="651287" cy="1404917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218" y="5302095"/>
            <a:ext cx="1217229" cy="14049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1351" y="164946"/>
            <a:ext cx="951058" cy="95105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9710" y="2738392"/>
            <a:ext cx="843424" cy="120935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51"/>
          <a:stretch/>
        </p:blipFill>
        <p:spPr>
          <a:xfrm>
            <a:off x="9492249" y="4303992"/>
            <a:ext cx="438135" cy="909876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995" y="113086"/>
            <a:ext cx="1499948" cy="17312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23" r="41864" b="53148"/>
          <a:stretch/>
        </p:blipFill>
        <p:spPr>
          <a:xfrm rot="5400000">
            <a:off x="5026636" y="2146346"/>
            <a:ext cx="6193324" cy="322998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5" r="77279" b="61069"/>
          <a:stretch/>
        </p:blipFill>
        <p:spPr>
          <a:xfrm rot="5400000">
            <a:off x="3357760" y="3907877"/>
            <a:ext cx="2474564" cy="3138136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95"/>
          <a:stretch/>
        </p:blipFill>
        <p:spPr>
          <a:xfrm>
            <a:off x="139366" y="5366696"/>
            <a:ext cx="3083904" cy="141505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13"/>
          <a:srcRect b="10619"/>
          <a:stretch/>
        </p:blipFill>
        <p:spPr>
          <a:xfrm>
            <a:off x="3348567" y="4743734"/>
            <a:ext cx="3091517" cy="18375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511" y="246471"/>
            <a:ext cx="2877410" cy="191827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7" r="23384" b="49308"/>
          <a:stretch/>
        </p:blipFill>
        <p:spPr>
          <a:xfrm>
            <a:off x="3444651" y="1971619"/>
            <a:ext cx="2944922" cy="1760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829" y="3235899"/>
            <a:ext cx="2825749" cy="20271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5579269" y="532937"/>
            <a:ext cx="1226140" cy="570253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6202246" y="3087524"/>
            <a:ext cx="402220" cy="388449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60835" y="889695"/>
            <a:ext cx="575922" cy="287721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34237" y="408491"/>
            <a:ext cx="575922" cy="329584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3436669" y="4278697"/>
            <a:ext cx="798250" cy="339185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06540" y="6095009"/>
            <a:ext cx="575922" cy="329584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25953" y="3337223"/>
            <a:ext cx="277558" cy="255717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5953454" y="6263243"/>
            <a:ext cx="402220" cy="388449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3377921" y="493318"/>
            <a:ext cx="262051" cy="253079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383179" y="2040752"/>
            <a:ext cx="575922" cy="329584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6791636" y="1275817"/>
            <a:ext cx="402220" cy="388449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6599271" y="2076678"/>
            <a:ext cx="625833" cy="388449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03511" y="1904984"/>
            <a:ext cx="575922" cy="474457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33561" y="1608734"/>
            <a:ext cx="3004732" cy="488990"/>
          </a:xfrm>
          <a:prstGeom prst="rect">
            <a:avLst/>
          </a:pr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52819" y="5697525"/>
            <a:ext cx="667010" cy="381711"/>
          </a:xfrm>
          <a:prstGeom prst="rect">
            <a:avLst/>
          </a:prstGeom>
        </p:spPr>
      </p:pic>
      <p:pic>
        <p:nvPicPr>
          <p:cNvPr id="94" name="Рисунок 93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2515388" y="5838216"/>
            <a:ext cx="798250" cy="244185"/>
          </a:xfrm>
          <a:prstGeom prst="rect">
            <a:avLst/>
          </a:prstGeom>
        </p:spPr>
      </p:pic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 rot="5400000">
            <a:off x="167650" y="6330217"/>
            <a:ext cx="309944" cy="468636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4202" y="6383951"/>
            <a:ext cx="575922" cy="2204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11380" y="2768202"/>
            <a:ext cx="4953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Управління діями підрозділів: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Десантно-штурмових військ;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Морської піхоти;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Військової розвідки;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Спеціальних операцій;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Організація ровідувально-інформаційної 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роботи у військових частинах (підрозділах);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Військова автомобільна техніка;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Транспортна логістика;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Квартирно-експлуатаційне забезпечення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військ (сил);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Речове забезпечення військ (сил);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Продовольче забезпечення військ (сил);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Забезпечення підрозділів ( частин, з’єднань) 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ракетним паливом, пальним та 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мастильними матеріалами;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Експлуатація і ремонт ракетного,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артилерійського озброєння; </a:t>
            </a:r>
            <a:endParaRPr lang="ru-RU" sz="1200" dirty="0">
              <a:solidFill>
                <a:srgbClr val="000000"/>
              </a:solidFill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Боєприпаси, вибухові пристрої, 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освітлювальні та сигнальні засоби. </a:t>
            </a:r>
            <a:endParaRPr lang="en-US" sz="1200" dirty="0"/>
          </a:p>
        </p:txBody>
      </p:sp>
      <p:pic>
        <p:nvPicPr>
          <p:cNvPr id="101" name="Рисунок 100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6580044" y="2498982"/>
            <a:ext cx="2793402" cy="540680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41698" y="2270478"/>
            <a:ext cx="3062756" cy="7034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95614" y="2406489"/>
            <a:ext cx="3932132" cy="67710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FF00"/>
                </a:solidFill>
              </a:rPr>
              <a:t>ОГОЛОШУЄ ПРИЙОМ </a:t>
            </a:r>
          </a:p>
          <a:p>
            <a:r>
              <a:rPr lang="uk-UA" sz="1400" b="1" dirty="0">
                <a:solidFill>
                  <a:srgbClr val="FFFF00"/>
                </a:solidFill>
              </a:rPr>
              <a:t>НА НАВЧАННЯ ЗА СПЕЦІАЛІЗАЦІЯМИ:</a:t>
            </a:r>
            <a:endParaRPr lang="en-US" sz="1400" b="1" dirty="0">
              <a:solidFill>
                <a:srgbClr val="FFFF00"/>
              </a:solidFill>
            </a:endParaRPr>
          </a:p>
        </p:txBody>
      </p:sp>
      <p:pic>
        <p:nvPicPr>
          <p:cNvPr id="103" name="Рисунок 10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538" y="287692"/>
            <a:ext cx="1326863" cy="153636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04" name="TextBox 103"/>
          <p:cNvSpPr txBox="1"/>
          <p:nvPr/>
        </p:nvSpPr>
        <p:spPr>
          <a:xfrm>
            <a:off x="6635745" y="1688929"/>
            <a:ext cx="3270254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ВІЙСЬКОВА АКАДЕМІЯ </a:t>
            </a:r>
          </a:p>
          <a:p>
            <a:pPr algn="ctr"/>
            <a:r>
              <a:rPr lang="uk-UA" sz="24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(м. ОДЕСА)</a:t>
            </a:r>
            <a:endParaRPr lang="en-US" sz="24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5" name="Рисунок 10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01843" y="4114337"/>
            <a:ext cx="575922" cy="329584"/>
          </a:xfrm>
          <a:prstGeom prst="rect">
            <a:avLst/>
          </a:prstGeom>
        </p:spPr>
      </p:pic>
      <p:pic>
        <p:nvPicPr>
          <p:cNvPr id="106" name="Рисунок 10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63969" y="1081223"/>
            <a:ext cx="575922" cy="329584"/>
          </a:xfrm>
          <a:prstGeom prst="rect">
            <a:avLst/>
          </a:prstGeom>
        </p:spPr>
      </p:pic>
      <p:pic>
        <p:nvPicPr>
          <p:cNvPr id="107" name="Рисунок 106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88304" y="-54521"/>
            <a:ext cx="632626" cy="678815"/>
          </a:xfrm>
          <a:prstGeom prst="rect">
            <a:avLst/>
          </a:prstGeom>
        </p:spPr>
      </p:pic>
      <p:sp>
        <p:nvSpPr>
          <p:cNvPr id="108" name="TextBox 107"/>
          <p:cNvSpPr txBox="1"/>
          <p:nvPr/>
        </p:nvSpPr>
        <p:spPr>
          <a:xfrm>
            <a:off x="48165" y="77471"/>
            <a:ext cx="3529062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uk-UA" sz="20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КАФЕДРА  ВІЙСЬКОВОЇ </a:t>
            </a:r>
          </a:p>
          <a:p>
            <a:r>
              <a:rPr lang="uk-UA" sz="20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ПІДГОТОВКИ</a:t>
            </a:r>
            <a:endParaRPr lang="en-US" sz="20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63565" y="393557"/>
            <a:ext cx="327064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На кафедру військової підготовки приймають Громадян України, які мають або здобувають освітній ступінь вищої освіти не нище бакалавра, придатні до військової служби за станом здоровя та морально-діловими якостями. Громадянам які навчаються на кафедрі Військової підготовки надається відтермінування від призову на строкову службу на весь період проведення військової підготовки (Закон України №680-ІХ </a:t>
            </a:r>
            <a:br>
              <a:rPr lang="ru-RU" sz="1200" b="1" dirty="0">
                <a:solidFill>
                  <a:schemeClr val="bg1"/>
                </a:solidFill>
              </a:rPr>
            </a:br>
            <a:r>
              <a:rPr lang="ru-RU" sz="1200" b="1" dirty="0">
                <a:solidFill>
                  <a:schemeClr val="bg1"/>
                </a:solidFill>
              </a:rPr>
              <a:t>від 04.06.19 зі змінами)</a:t>
            </a:r>
          </a:p>
          <a:p>
            <a:pPr algn="just"/>
            <a:r>
              <a:rPr lang="ru-RU" sz="1200" b="1" dirty="0">
                <a:solidFill>
                  <a:srgbClr val="FFFF00"/>
                </a:solidFill>
              </a:rPr>
              <a:t>Термін навчання – 2 роки.</a:t>
            </a: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Громадянам України, які здобули вищу освіту за  освітньо-кваліфікаційним рівнем не нище бакалава, пройшли повний курс військової підготовки офіцерів запасу, склали встановлені іспити та атестовані </a:t>
            </a:r>
            <a:br>
              <a:rPr lang="ru-RU" sz="1200" b="1" dirty="0">
                <a:solidFill>
                  <a:schemeClr val="bg1"/>
                </a:solidFill>
              </a:rPr>
            </a:br>
            <a:r>
              <a:rPr lang="ru-RU" sz="1200" b="1" dirty="0">
                <a:solidFill>
                  <a:schemeClr val="bg1"/>
                </a:solidFill>
              </a:rPr>
              <a:t>до офіцерського складу, присвоюється відповідне первинне військове звання офіцера запасу, </a:t>
            </a:r>
            <a:r>
              <a:rPr lang="ru-RU" sz="1200" b="1" dirty="0">
                <a:solidFill>
                  <a:srgbClr val="FFFF00"/>
                </a:solidFill>
              </a:rPr>
              <a:t>«молодший лейтенант запасу»</a:t>
            </a:r>
            <a:r>
              <a:rPr lang="ru-RU" sz="1200" b="1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en-US" sz="120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3863" y="4597503"/>
            <a:ext cx="3154131" cy="111626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22226" y="4606286"/>
            <a:ext cx="24586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>
                <a:solidFill>
                  <a:srgbClr val="FFFF00"/>
                </a:solidFill>
              </a:rPr>
              <a:t>З ПИТАНЬ ВСТУПУ </a:t>
            </a:r>
          </a:p>
          <a:p>
            <a:r>
              <a:rPr lang="uk-UA" sz="1600" b="1" dirty="0"/>
              <a:t>ТЕЛ. (0482)63-76-60 (4-62)</a:t>
            </a:r>
          </a:p>
          <a:p>
            <a:r>
              <a:rPr lang="uk-UA" sz="1600" b="1" dirty="0"/>
              <a:t>ДЕТАЛЬНІ УМОВИ:</a:t>
            </a:r>
          </a:p>
          <a:p>
            <a:r>
              <a:rPr lang="en-US" sz="1600" b="1" dirty="0"/>
              <a:t>http</a:t>
            </a:r>
            <a:r>
              <a:rPr lang="uk-UA" sz="1600" b="1" dirty="0"/>
              <a:t>://</a:t>
            </a:r>
            <a:r>
              <a:rPr lang="en-US" sz="1600" b="1" dirty="0"/>
              <a:t>vaodesa.mil.gov.ua</a:t>
            </a:r>
          </a:p>
        </p:txBody>
      </p:sp>
    </p:spTree>
    <p:extLst>
      <p:ext uri="{BB962C8B-B14F-4D97-AF65-F5344CB8AC3E}">
        <p14:creationId xmlns:p14="http://schemas.microsoft.com/office/powerpoint/2010/main" val="384803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1" t="50978" r="11216" b="35674"/>
          <a:stretch/>
        </p:blipFill>
        <p:spPr>
          <a:xfrm>
            <a:off x="-47101" y="-25397"/>
            <a:ext cx="9967001" cy="688252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65" b="53148"/>
          <a:stretch/>
        </p:blipFill>
        <p:spPr>
          <a:xfrm rot="5400000">
            <a:off x="914310" y="-797629"/>
            <a:ext cx="6726888" cy="842465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4053" y="2278130"/>
            <a:ext cx="575922" cy="540037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134" y="3438493"/>
            <a:ext cx="3518282" cy="1357996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3182014" y="88856"/>
            <a:ext cx="3578892" cy="2117646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598" y="6445606"/>
            <a:ext cx="223748" cy="381226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1" t="16596" r="18343" b="17781"/>
          <a:stretch/>
        </p:blipFill>
        <p:spPr>
          <a:xfrm>
            <a:off x="149814" y="1518003"/>
            <a:ext cx="3046320" cy="1914296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sp>
        <p:nvSpPr>
          <p:cNvPr id="24" name="Прямоугольник 23"/>
          <p:cNvSpPr/>
          <p:nvPr/>
        </p:nvSpPr>
        <p:spPr>
          <a:xfrm>
            <a:off x="76582" y="90810"/>
            <a:ext cx="30267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</a:rPr>
              <a:t>Військова академія (м. Одеса) </a:t>
            </a:r>
            <a:r>
              <a:rPr lang="ru-RU" sz="1600" dirty="0">
                <a:solidFill>
                  <a:schemeClr val="bg1"/>
                </a:solidFill>
              </a:rPr>
              <a:t>– </a:t>
            </a:r>
            <a:r>
              <a:rPr lang="ru-RU" sz="1200" b="1" dirty="0">
                <a:solidFill>
                  <a:srgbClr val="FFFF00"/>
                </a:solidFill>
              </a:rPr>
              <a:t>це сучасний вищий військовий навчальний заклад, що здійснює підготовку офіцерів для Збройних Сил України та інших військових формувань, за освітньо-кваліфікаційним рівнем «бакалавр», «магістр». 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5621" y="3489944"/>
            <a:ext cx="2923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0000"/>
                </a:solidFill>
              </a:rPr>
              <a:t>Підготовка здійснюється за схемою навчання «курсант», за рахунок видатків державного бюджету – за державним замовленням. </a:t>
            </a:r>
            <a:endParaRPr lang="en-US" sz="1200" b="1" dirty="0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586" y="1938450"/>
            <a:ext cx="3326768" cy="1964639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6789111" y="0"/>
            <a:ext cx="299662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bg1"/>
                </a:solidFill>
              </a:rPr>
              <a:t>Вступники з числа випускників військових (військово-морських) ліцеїв та ліцеїв з посиленою ПВФП можуть брати участь </a:t>
            </a: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у конкурсі за результатами вступних іспитів з конкурсних предметів, без сертифікатів: зовнішнього незалежного оцінювання та національного мультипредметного тесту.</a:t>
            </a: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Для отримання «</a:t>
            </a:r>
            <a:r>
              <a:rPr lang="ru-RU" sz="1200" b="1" dirty="0" err="1">
                <a:solidFill>
                  <a:schemeClr val="bg1"/>
                </a:solidFill>
              </a:rPr>
              <a:t>заліку</a:t>
            </a:r>
            <a:r>
              <a:rPr lang="ru-RU" sz="1200" b="1" dirty="0">
                <a:solidFill>
                  <a:schemeClr val="bg1"/>
                </a:solidFill>
              </a:rPr>
              <a:t>» з фізичної підготовки необхідно набрати суму балів відповідно вимогам правил прийому.</a:t>
            </a: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Вступники, що виявили бажання вступити до Військової академії (м. Одеса), для оформлення особової справи кандидата на навчання подають заяву до РТЦК та СП за місцем проживання у період з 1 січня до 1 червня поточного року. </a:t>
            </a: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Вступники з числа військовослужбовців подають рапорт за командою з 1 січня до 1 квітня року вступу. </a:t>
            </a: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Документи вступника повинні надійти до Військової академії (м. Одеса) не пізніше 15 червня поточного року.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67847" y="4068189"/>
            <a:ext cx="297561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50" b="1" dirty="0">
                <a:solidFill>
                  <a:srgbClr val="FFFF00"/>
                </a:solidFill>
              </a:rPr>
              <a:t>Військова академія (м. Одеса) приймає на другий (третій) курс осіб, які здобули освітньо-кваліфікаційний рівень молодшого бакалавра на визначену кількість місць для здобуття освітньо-кваліфікаційного рівня бакалавра за умови вступу на споріднений напрям підготовки.</a:t>
            </a:r>
          </a:p>
          <a:p>
            <a:pPr algn="just"/>
            <a:r>
              <a:rPr lang="ru-RU" sz="1150" b="1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2514597" y="2915320"/>
            <a:ext cx="925947" cy="38208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29" y="3228675"/>
            <a:ext cx="2775903" cy="318063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3155428" y="5996760"/>
            <a:ext cx="176289" cy="89061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6786263" y="5429371"/>
            <a:ext cx="3143844" cy="14752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63589" y="5281732"/>
            <a:ext cx="1329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>
                <a:solidFill>
                  <a:schemeClr val="bg1"/>
                </a:solidFill>
              </a:rPr>
              <a:t>НАША АДРЕСА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73827" r="32603"/>
          <a:stretch/>
        </p:blipFill>
        <p:spPr>
          <a:xfrm rot="16200000">
            <a:off x="7604389" y="4636955"/>
            <a:ext cx="1508821" cy="3142613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6703375" y="5230753"/>
            <a:ext cx="3450405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000000"/>
                </a:solidFill>
              </a:rPr>
              <a:t>65009, м. Одеса, вул. Фонтанська дорога 10. </a:t>
            </a:r>
          </a:p>
          <a:p>
            <a:r>
              <a:rPr lang="ru-RU" sz="1150" b="1" dirty="0">
                <a:solidFill>
                  <a:srgbClr val="000000"/>
                </a:solidFill>
              </a:rPr>
              <a:t>Відповідальний секретар приймальної комісії 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Крічфалушій Михайло Володимирович </a:t>
            </a:r>
          </a:p>
          <a:p>
            <a:r>
              <a:rPr lang="ru-RU" sz="1200" b="1" dirty="0">
                <a:solidFill>
                  <a:srgbClr val="FFFF00"/>
                </a:solidFill>
              </a:rPr>
              <a:t>(097)470-13-28,(073)157-09-01,</a:t>
            </a:r>
          </a:p>
          <a:p>
            <a:r>
              <a:rPr lang="ru-RU" sz="1200" b="1" dirty="0">
                <a:solidFill>
                  <a:srgbClr val="FFFF00"/>
                </a:solidFill>
              </a:rPr>
              <a:t>(048)63-76-60(1-32)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Електрона пошта: </a:t>
            </a:r>
            <a:r>
              <a:rPr lang="en-US" sz="1200" b="1" dirty="0">
                <a:solidFill>
                  <a:srgbClr val="FFFF00"/>
                </a:solidFill>
              </a:rPr>
              <a:t>vstup@ vaodesa.mil.gov.ua </a:t>
            </a:r>
          </a:p>
          <a:p>
            <a:r>
              <a:rPr lang="ru-RU" sz="1200" b="1" dirty="0">
                <a:solidFill>
                  <a:srgbClr val="000000"/>
                </a:solidFill>
              </a:rPr>
              <a:t>Офіційний сайт: </a:t>
            </a:r>
            <a:r>
              <a:rPr lang="en-US" sz="1200" b="1" dirty="0">
                <a:solidFill>
                  <a:srgbClr val="FFFF00"/>
                </a:solidFill>
              </a:rPr>
              <a:t>http://vaodesa.mil.gov.ua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9903" y="3213491"/>
            <a:ext cx="26243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400" b="1" dirty="0">
                <a:solidFill>
                  <a:srgbClr val="FFFF00"/>
                </a:solidFill>
              </a:rPr>
              <a:t>Термін навчання – 4 та 6 років. 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10598" y="4793674"/>
            <a:ext cx="1500659" cy="341406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3221998" y="-241898"/>
            <a:ext cx="3388839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rgbClr val="FFFF00"/>
                </a:solidFill>
              </a:rPr>
              <a:t>Вимоги до кандидатів: </a:t>
            </a:r>
            <a:endParaRPr lang="ru-RU" sz="1200" dirty="0">
              <a:solidFill>
                <a:srgbClr val="FFFF00"/>
              </a:solidFill>
            </a:endParaRPr>
          </a:p>
          <a:p>
            <a:r>
              <a:rPr lang="en-US" sz="1200" dirty="0"/>
              <a:t>-</a:t>
            </a:r>
            <a:r>
              <a:rPr lang="ru-RU" sz="1200" dirty="0"/>
              <a:t> </a:t>
            </a:r>
            <a:r>
              <a:rPr lang="ru-RU" sz="1200" b="1" dirty="0"/>
              <a:t>цивільна молодь та ліцеїсти віком від 17 років до 30 року; </a:t>
            </a:r>
            <a:endParaRPr lang="ru-RU" sz="1200" dirty="0"/>
          </a:p>
          <a:p>
            <a:r>
              <a:rPr lang="en-US" sz="1200" dirty="0"/>
              <a:t>- </a:t>
            </a:r>
            <a:r>
              <a:rPr lang="ru-RU" sz="1200" b="1" dirty="0"/>
              <a:t>військовослужбовці та військовозобов’язані, які мають повну загальну середню освіту віком до 30 років. </a:t>
            </a:r>
            <a:endParaRPr lang="ru-RU" sz="1200" dirty="0"/>
          </a:p>
          <a:p>
            <a:r>
              <a:rPr lang="ru-RU" sz="1200" dirty="0"/>
              <a:t>- </a:t>
            </a:r>
            <a:r>
              <a:rPr lang="ru-RU" sz="1200" b="1" dirty="0"/>
              <a:t>не нижче 100 балів з конкурсних предметів (можливі зміни до прохідного балу за результатами ЗНО. інф. див. на сайті академії) </a:t>
            </a:r>
            <a:endParaRPr lang="ru-RU" sz="1200" dirty="0"/>
          </a:p>
          <a:p>
            <a:pPr algn="just"/>
            <a:endParaRPr lang="en-US" sz="1200" dirty="0">
              <a:solidFill>
                <a:srgbClr val="FFFF00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Прийом до Військової академії (м. Одеса) здійснюється за результатами: зовнішнього незалежного оцінювання з відповідних загальноосвітніх предметів  та національного мультипредметного тесту: </a:t>
            </a:r>
          </a:p>
          <a:p>
            <a:pPr algn="just"/>
            <a:endParaRPr lang="uk-UA" sz="1200" b="1" dirty="0">
              <a:solidFill>
                <a:srgbClr val="FFFF00"/>
              </a:solidFill>
            </a:endParaRPr>
          </a:p>
          <a:p>
            <a:pPr algn="just"/>
            <a:r>
              <a:rPr lang="uk-UA" sz="1200" b="1" dirty="0">
                <a:solidFill>
                  <a:srgbClr val="FFFF00"/>
                </a:solidFill>
              </a:rPr>
              <a:t>Обов</a:t>
            </a:r>
            <a:r>
              <a:rPr lang="en-US" sz="1200" b="1" dirty="0">
                <a:solidFill>
                  <a:srgbClr val="FFFF00"/>
                </a:solidFill>
              </a:rPr>
              <a:t>’</a:t>
            </a:r>
            <a:r>
              <a:rPr lang="uk-UA" sz="1200" b="1" dirty="0">
                <a:solidFill>
                  <a:srgbClr val="FFFF00"/>
                </a:solidFill>
              </a:rPr>
              <a:t>язкові:</a:t>
            </a:r>
            <a:r>
              <a:rPr lang="uk-UA" sz="1200" b="1" dirty="0">
                <a:solidFill>
                  <a:schemeClr val="bg1"/>
                </a:solidFill>
              </a:rPr>
              <a:t> </a:t>
            </a:r>
            <a:r>
              <a:rPr lang="ru-RU" sz="1200" b="1" dirty="0">
                <a:solidFill>
                  <a:schemeClr val="bg1"/>
                </a:solidFill>
              </a:rPr>
              <a:t>Українська мова та математика; </a:t>
            </a:r>
            <a:endParaRPr lang="ru-RU" sz="1200" dirty="0">
              <a:solidFill>
                <a:schemeClr val="bg1"/>
              </a:solidFill>
            </a:endParaRPr>
          </a:p>
          <a:p>
            <a:pPr algn="just"/>
            <a:r>
              <a:rPr lang="ru-RU" sz="1200" b="1" dirty="0">
                <a:solidFill>
                  <a:srgbClr val="FFFF00"/>
                </a:solidFill>
              </a:rPr>
              <a:t>Вибіркові: </a:t>
            </a:r>
            <a:r>
              <a:rPr lang="ru-RU" sz="1200" b="1" dirty="0">
                <a:solidFill>
                  <a:schemeClr val="bg1"/>
                </a:solidFill>
              </a:rPr>
              <a:t>Фізика, або історія України, </a:t>
            </a:r>
            <a:br>
              <a:rPr lang="ru-RU" sz="1200" b="1" dirty="0">
                <a:solidFill>
                  <a:schemeClr val="bg1"/>
                </a:solidFill>
              </a:rPr>
            </a:br>
            <a:r>
              <a:rPr lang="ru-RU" sz="1200" b="1" dirty="0">
                <a:solidFill>
                  <a:schemeClr val="bg1"/>
                </a:solidFill>
              </a:rPr>
              <a:t>або іноземна мова, або географія.</a:t>
            </a:r>
            <a:endParaRPr lang="ru-RU" sz="1200" dirty="0">
              <a:solidFill>
                <a:schemeClr val="bg1"/>
              </a:solidFill>
            </a:endParaRPr>
          </a:p>
          <a:p>
            <a:pPr algn="just"/>
            <a:r>
              <a:rPr lang="ru-RU" sz="1200" b="1" dirty="0">
                <a:solidFill>
                  <a:srgbClr val="FFFF00"/>
                </a:solidFill>
              </a:rPr>
              <a:t>Вступники обов’язково складають вступні випробування: </a:t>
            </a:r>
            <a:endParaRPr lang="ru-RU" sz="1200" dirty="0">
              <a:solidFill>
                <a:srgbClr val="FFFF00"/>
              </a:solidFill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- професійний психологічний відбір; </a:t>
            </a:r>
            <a:endParaRPr lang="ru-RU" sz="1200" dirty="0">
              <a:solidFill>
                <a:schemeClr val="bg1"/>
              </a:solidFill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- оцінка рівня фізичної підготовленості; </a:t>
            </a:r>
            <a:endParaRPr lang="ru-RU" sz="1200" dirty="0">
              <a:solidFill>
                <a:schemeClr val="bg1"/>
              </a:solidFill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</a:rPr>
              <a:t>-заключний медичний огляд військово-лікарською комісією. 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9" t="34837" r="28543"/>
          <a:stretch/>
        </p:blipFill>
        <p:spPr>
          <a:xfrm>
            <a:off x="69083" y="4292600"/>
            <a:ext cx="3156717" cy="24255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>
            <a:off x="1746847" y="6366616"/>
            <a:ext cx="645400" cy="4146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8705" y="6305283"/>
            <a:ext cx="573074" cy="32921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3649" y="4049003"/>
            <a:ext cx="319717" cy="32921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78126" r="9791" b="5303"/>
          <a:stretch/>
        </p:blipFill>
        <p:spPr>
          <a:xfrm rot="5400000">
            <a:off x="1470676" y="5834210"/>
            <a:ext cx="166974" cy="74810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8693054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1090</TotalTime>
  <Words>549</Words>
  <Application>Microsoft Office PowerPoint</Application>
  <PresentationFormat>Лист A4 (210x297 мм)</PresentationFormat>
  <Paragraphs>80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Неизвестный пользователь</cp:lastModifiedBy>
  <cp:revision>65</cp:revision>
  <cp:lastPrinted>2022-12-10T16:48:48Z</cp:lastPrinted>
  <dcterms:created xsi:type="dcterms:W3CDTF">2022-12-03T09:27:43Z</dcterms:created>
  <dcterms:modified xsi:type="dcterms:W3CDTF">2023-02-21T14:36:29Z</dcterms:modified>
</cp:coreProperties>
</file>